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Economica"/>
      <p:regular r:id="rId19"/>
      <p:bold r:id="rId20"/>
      <p:italic r:id="rId21"/>
      <p:boldItalic r:id="rId22"/>
    </p:embeddedFont>
    <p:embeddedFont>
      <p:font typeface="Lobster"/>
      <p:regular r:id="rId23"/>
    </p:embeddedFont>
    <p:embeddedFont>
      <p:font typeface="Playfair Display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.fntdata"/><Relationship Id="rId22" Type="http://schemas.openxmlformats.org/officeDocument/2006/relationships/font" Target="fonts/Economica-boldItalic.fntdata"/><Relationship Id="rId21" Type="http://schemas.openxmlformats.org/officeDocument/2006/relationships/font" Target="fonts/Economica-italic.fntdata"/><Relationship Id="rId24" Type="http://schemas.openxmlformats.org/officeDocument/2006/relationships/font" Target="fonts/PlayfairDisplay-regular.fntdata"/><Relationship Id="rId23" Type="http://schemas.openxmlformats.org/officeDocument/2006/relationships/font" Target="fonts/Lobs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Oswald-regular.fntdata"/><Relationship Id="rId27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2" name="Google Shape;22;p4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6.png"/><Relationship Id="rId5" Type="http://schemas.openxmlformats.org/officeDocument/2006/relationships/image" Target="../media/image24.png"/><Relationship Id="rId6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22.png"/><Relationship Id="rId7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11" Type="http://schemas.openxmlformats.org/officeDocument/2006/relationships/image" Target="../media/image4.png"/><Relationship Id="rId10" Type="http://schemas.openxmlformats.org/officeDocument/2006/relationships/image" Target="../media/image11.png"/><Relationship Id="rId9" Type="http://schemas.openxmlformats.org/officeDocument/2006/relationships/image" Target="../media/image3.png"/><Relationship Id="rId5" Type="http://schemas.openxmlformats.org/officeDocument/2006/relationships/image" Target="../media/image25.png"/><Relationship Id="rId6" Type="http://schemas.openxmlformats.org/officeDocument/2006/relationships/image" Target="../media/image5.png"/><Relationship Id="rId7" Type="http://schemas.openxmlformats.org/officeDocument/2006/relationships/image" Target="../media/image23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28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747125" y="824125"/>
            <a:ext cx="38802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uk" sz="1600"/>
              <a:t>Програмна система управління персоналом, завданнями та інвентарем для готельного бізнесу. Клієнтська частина</a:t>
            </a:r>
            <a:endParaRPr b="1" sz="16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1214525" y="2876525"/>
            <a:ext cx="5087400" cy="15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uk" sz="1650"/>
              <a:t>Виконав: </a:t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uk" sz="1650"/>
              <a:t>ст. гр. ПЗПІ-21-10 </a:t>
            </a:r>
            <a:r>
              <a:rPr lang="uk" sz="1650"/>
              <a:t>Примаченко М. Є.</a:t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uk" sz="1650"/>
              <a:t>Керівник: </a:t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uk" sz="1650"/>
              <a:t>доц. каф. Русакова Н.Є</a:t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65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650"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2"/>
          <p:cNvSpPr txBox="1"/>
          <p:nvPr/>
        </p:nvSpPr>
        <p:spPr>
          <a:xfrm>
            <a:off x="8561377" y="4633450"/>
            <a:ext cx="457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2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Інтерфейс користувача </a:t>
            </a:r>
            <a:endParaRPr sz="2600"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740700"/>
            <a:ext cx="3771625" cy="16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925" y="2434225"/>
            <a:ext cx="3771624" cy="1738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5793" y="1041825"/>
            <a:ext cx="4733405" cy="291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/>
          <p:nvPr/>
        </p:nvSpPr>
        <p:spPr>
          <a:xfrm>
            <a:off x="268925" y="706100"/>
            <a:ext cx="852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/>
              <a:t>На завершальному етапі розробки програмного забезпечення важливим є проведення комплексного тестування, яке дозволяє перевірити працездатність усіх основних функціональних модулів, виявити помилки та переконатися у стабільності системи перед впровадженням</a:t>
            </a:r>
            <a:endParaRPr sz="1200"/>
          </a:p>
        </p:txBody>
      </p:sp>
      <p:sp>
        <p:nvSpPr>
          <p:cNvPr id="191" name="Google Shape;191;p23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Тестування</a:t>
            </a:r>
            <a:endParaRPr sz="2600"/>
          </a:p>
        </p:txBody>
      </p:sp>
      <p:sp>
        <p:nvSpPr>
          <p:cNvPr id="192" name="Google Shape;192;p23"/>
          <p:cNvSpPr txBox="1"/>
          <p:nvPr/>
        </p:nvSpPr>
        <p:spPr>
          <a:xfrm>
            <a:off x="268925" y="1350500"/>
            <a:ext cx="59583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{ test, expect } from '@playwright/test';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test('Login as manager', async ({ page }) =&gt; {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page.goto('https://nirvana-tau.vercel.app/login');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page.fill('#email', 'manager@test.com');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page.fill('#password', 'manager123');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page.click('button[type="submit"]');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expect(page).toHaveURL('https://nirvana-tau.vercel.app/dashboard');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await expect(page.locator('text=Welcome, Manager')).toBeVisible();</a:t>
            </a:r>
            <a:endParaRPr b="1"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1000"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2863" y="2910200"/>
            <a:ext cx="4412725" cy="195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"/>
          <p:cNvSpPr txBox="1"/>
          <p:nvPr/>
        </p:nvSpPr>
        <p:spPr>
          <a:xfrm>
            <a:off x="8561377" y="4633450"/>
            <a:ext cx="457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/>
        </p:nvSpPr>
        <p:spPr>
          <a:xfrm>
            <a:off x="8678100" y="4606350"/>
            <a:ext cx="384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4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Тези</a:t>
            </a:r>
            <a:endParaRPr sz="2600"/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675" y="706100"/>
            <a:ext cx="2092601" cy="298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0350" y="692450"/>
            <a:ext cx="2184125" cy="3014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2550" y="656100"/>
            <a:ext cx="1977500" cy="298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28119" y="656100"/>
            <a:ext cx="2156206" cy="29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 txBox="1"/>
          <p:nvPr/>
        </p:nvSpPr>
        <p:spPr>
          <a:xfrm>
            <a:off x="8653079" y="4606350"/>
            <a:ext cx="40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5"/>
          <p:cNvSpPr/>
          <p:nvPr/>
        </p:nvSpPr>
        <p:spPr>
          <a:xfrm>
            <a:off x="1598000" y="97962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1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13" name="Google Shape;213;p25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Підсумки</a:t>
            </a:r>
            <a:endParaRPr sz="2600"/>
          </a:p>
        </p:txBody>
      </p:sp>
      <p:sp>
        <p:nvSpPr>
          <p:cNvPr id="214" name="Google Shape;214;p25"/>
          <p:cNvSpPr txBox="1"/>
          <p:nvPr/>
        </p:nvSpPr>
        <p:spPr>
          <a:xfrm>
            <a:off x="268913" y="1287413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Реалістичність та корисність отриманих результатів</a:t>
            </a:r>
            <a:endParaRPr/>
          </a:p>
        </p:txBody>
      </p:sp>
      <p:sp>
        <p:nvSpPr>
          <p:cNvPr id="215" name="Google Shape;215;p25"/>
          <p:cNvSpPr/>
          <p:nvPr/>
        </p:nvSpPr>
        <p:spPr>
          <a:xfrm>
            <a:off x="4471413" y="979613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2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3323262" y="1287400"/>
            <a:ext cx="259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Можливості використання</a:t>
            </a:r>
            <a:endParaRPr/>
          </a:p>
        </p:txBody>
      </p:sp>
      <p:sp>
        <p:nvSpPr>
          <p:cNvPr id="217" name="Google Shape;217;p25"/>
          <p:cNvSpPr/>
          <p:nvPr/>
        </p:nvSpPr>
        <p:spPr>
          <a:xfrm>
            <a:off x="7301100" y="97962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3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5972000" y="12874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Можливий розвиток програмного забезпечення</a:t>
            </a:r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262800" y="19030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Розроблена система є цілком реальною для впровадження в готельному бізнесі, оскільки використовує сучасні технології (React, Tailwind CSS, JWT) та має адаптивний інтерфейс.</a:t>
            </a:r>
            <a:endParaRPr sz="1000"/>
          </a:p>
        </p:txBody>
      </p:sp>
      <p:sp>
        <p:nvSpPr>
          <p:cNvPr id="220" name="Google Shape;220;p25"/>
          <p:cNvSpPr txBox="1"/>
          <p:nvPr/>
        </p:nvSpPr>
        <p:spPr>
          <a:xfrm>
            <a:off x="262800" y="270340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Програмне забезпечення дозволяє значно підвищити ефективність управління персоналом, мінімізувати час на адміністративні задачі та забезпечити безпеку персональних даних.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3284563" y="1903000"/>
            <a:ext cx="265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Система може бути впроваджена як для окремого готелю, так і для мережі готельних закладів.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3284575" y="2549500"/>
            <a:ext cx="265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Можливе використання програмного забезпечення на різних пристроях: комп’ютерах, планшетах, смартфонах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3284575" y="3196000"/>
            <a:ext cx="265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Система може стати основним інструментом для управління персоналом, відрядженнями, обліком інвентарю та адмініструванням доступів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6136125" y="1903000"/>
            <a:ext cx="265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Додавання аналітичного модуля для моніторингу продуктивності персоналу та прогнозування навантаження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6136138" y="2549500"/>
            <a:ext cx="265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Інтеграція з бухгалтерськими та фінансовими системами для автоматизації розрахунків заробітної плати та витрат на відрядження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6136138" y="3356700"/>
            <a:ext cx="265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solidFill>
                  <a:schemeClr val="dk1"/>
                </a:solidFill>
              </a:rPr>
              <a:t>Розробка мобільного додатку для персоналу готелю з адаптивним доступом до основних функцій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268925" y="183400"/>
            <a:ext cx="2305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40"/>
              <a:t>Мета роботи</a:t>
            </a:r>
            <a:endParaRPr sz="2640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780100" y="1409575"/>
            <a:ext cx="79923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400">
                <a:latin typeface="Times New Roman"/>
                <a:ea typeface="Times New Roman"/>
                <a:cs typeface="Times New Roman"/>
                <a:sym typeface="Times New Roman"/>
              </a:rPr>
              <a:t>Створення сучасного, інтуїтивно зрозумілого та продуктивного клієнтського застосунку, який дозволить співробітникам готелю оперативно керувати персоналом, контролювати виконання завдань, здійснювати облік та контроль інвентарю, а також переглядати аналітику у вигляді графіків і діаграм.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377300" y="933450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1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785825" y="800275"/>
            <a:ext cx="79923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Інтерфейс має забезпечувати швидку роботу з великим обсягом даних, бути зручним для різних категорій користувачів та адаптивним до різних пристроїв.</a:t>
            </a:r>
            <a:endParaRPr sz="18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371575" y="1539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2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>
            <a:off x="780100" y="2145900"/>
            <a:ext cx="79923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400">
                <a:latin typeface="Times New Roman"/>
                <a:ea typeface="Times New Roman"/>
                <a:cs typeface="Times New Roman"/>
                <a:sym typeface="Times New Roman"/>
              </a:rPr>
              <a:t>Актуальність розробки програмної системи для управління персоналом готелю зумовлена необхідністю автоматизації щоденних адміністративних процесів, оптимізації розподілу завдань та контролю виконання роботи персоналу. В умовах сучасного готельного бізнесу швидкість обробки даних, зручність взаємодії та прозорість управління є критично важливими для підвищення якості обслуговування та ефективності роботи закладу</a:t>
            </a:r>
            <a:r>
              <a:rPr lang="uk" sz="1400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371575" y="2276000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3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Аналіз проблеми (аналіз існуючих рішень) </a:t>
            </a:r>
            <a:endParaRPr sz="2600"/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379075" y="921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1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5375" y="921675"/>
            <a:ext cx="3866263" cy="21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875375" y="3094800"/>
            <a:ext cx="3866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Times New Roman"/>
                <a:ea typeface="Times New Roman"/>
                <a:cs typeface="Times New Roman"/>
                <a:sym typeface="Times New Roman"/>
              </a:rPr>
              <a:t>Система управління готелем, яка включає функціонал для управління персоналом, розподілу завдань та контролю за їх виконанням.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4899700" y="921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2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8975" y="921675"/>
            <a:ext cx="3255774" cy="22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/>
        </p:nvSpPr>
        <p:spPr>
          <a:xfrm>
            <a:off x="5462675" y="3094800"/>
            <a:ext cx="309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Times New Roman"/>
                <a:ea typeface="Times New Roman"/>
                <a:cs typeface="Times New Roman"/>
                <a:sym typeface="Times New Roman"/>
              </a:rPr>
              <a:t>Хмарна система управління готелем з функціями управління персоналом та </a:t>
            </a:r>
            <a:r>
              <a:rPr lang="u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автоматизацією робочих процесів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Постановка задачі</a:t>
            </a:r>
            <a:endParaRPr sz="2600"/>
          </a:p>
        </p:txBody>
      </p:sp>
      <p:sp>
        <p:nvSpPr>
          <p:cNvPr id="100" name="Google Shape;100;p16"/>
          <p:cNvSpPr/>
          <p:nvPr/>
        </p:nvSpPr>
        <p:spPr>
          <a:xfrm>
            <a:off x="432125" y="706088"/>
            <a:ext cx="18967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Oswald"/>
                <a:ea typeface="Oswald"/>
                <a:cs typeface="Oswald"/>
                <a:sym typeface="Oswald"/>
              </a:rPr>
              <a:t>Внутрішнє середовище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3291150" y="706100"/>
            <a:ext cx="18967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Oswald"/>
                <a:ea typeface="Oswald"/>
                <a:cs typeface="Oswald"/>
                <a:sym typeface="Oswald"/>
              </a:rPr>
              <a:t>Зовнішнє </a:t>
            </a:r>
            <a:r>
              <a:rPr lang="uk">
                <a:latin typeface="Oswald"/>
                <a:ea typeface="Oswald"/>
                <a:cs typeface="Oswald"/>
                <a:sym typeface="Oswald"/>
              </a:rPr>
              <a:t>середовище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426150" y="1241525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1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640725" y="1143850"/>
            <a:ext cx="1694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Спроектувати а</a:t>
            </a:r>
            <a:r>
              <a:rPr lang="uk" sz="1000"/>
              <a:t>даптивний та сучасний інтерфейс (React + Tailwind CSS)</a:t>
            </a:r>
            <a:endParaRPr sz="1000"/>
          </a:p>
        </p:txBody>
      </p:sp>
      <p:sp>
        <p:nvSpPr>
          <p:cNvPr id="104" name="Google Shape;104;p16"/>
          <p:cNvSpPr/>
          <p:nvPr/>
        </p:nvSpPr>
        <p:spPr>
          <a:xfrm>
            <a:off x="426150" y="1985413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2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40725" y="1887738"/>
            <a:ext cx="169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Забезпечити високу швидкість обробки даних</a:t>
            </a:r>
            <a:endParaRPr sz="1000"/>
          </a:p>
        </p:txBody>
      </p:sp>
      <p:sp>
        <p:nvSpPr>
          <p:cNvPr id="106" name="Google Shape;106;p16"/>
          <p:cNvSpPr txBox="1"/>
          <p:nvPr/>
        </p:nvSpPr>
        <p:spPr>
          <a:xfrm>
            <a:off x="640725" y="2373375"/>
            <a:ext cx="169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Спроектувати гнучку компонентну архітектуру</a:t>
            </a:r>
            <a:endParaRPr sz="1000"/>
          </a:p>
        </p:txBody>
      </p:sp>
      <p:sp>
        <p:nvSpPr>
          <p:cNvPr id="107" name="Google Shape;107;p16"/>
          <p:cNvSpPr/>
          <p:nvPr/>
        </p:nvSpPr>
        <p:spPr>
          <a:xfrm>
            <a:off x="426150" y="2978400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4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40725" y="2880725"/>
            <a:ext cx="157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Реалізувати надійну система авторизації та аутентифікації (JWT, SSL/TLS)</a:t>
            </a:r>
            <a:endParaRPr sz="1000"/>
          </a:p>
        </p:txBody>
      </p:sp>
      <p:sp>
        <p:nvSpPr>
          <p:cNvPr id="109" name="Google Shape;109;p16"/>
          <p:cNvSpPr/>
          <p:nvPr/>
        </p:nvSpPr>
        <p:spPr>
          <a:xfrm>
            <a:off x="426150" y="2475000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3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3285175" y="1241525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1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3499750" y="1143850"/>
            <a:ext cx="169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Забезпечити можливість масштабування та додавання нових модулів</a:t>
            </a:r>
            <a:endParaRPr sz="1000"/>
          </a:p>
        </p:txBody>
      </p:sp>
      <p:sp>
        <p:nvSpPr>
          <p:cNvPr id="112" name="Google Shape;112;p16"/>
          <p:cNvSpPr/>
          <p:nvPr/>
        </p:nvSpPr>
        <p:spPr>
          <a:xfrm>
            <a:off x="3285175" y="1880475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2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3499750" y="1782800"/>
            <a:ext cx="169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Впровадити аналітику для прогнозування завантаження персоналу</a:t>
            </a:r>
            <a:endParaRPr sz="1000"/>
          </a:p>
        </p:txBody>
      </p:sp>
      <p:sp>
        <p:nvSpPr>
          <p:cNvPr id="114" name="Google Shape;114;p16"/>
          <p:cNvSpPr txBox="1"/>
          <p:nvPr/>
        </p:nvSpPr>
        <p:spPr>
          <a:xfrm>
            <a:off x="3499750" y="2405963"/>
            <a:ext cx="169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/>
              <a:t>Розширити системи для мережі готелів</a:t>
            </a:r>
            <a:endParaRPr sz="1000"/>
          </a:p>
        </p:txBody>
      </p:sp>
      <p:sp>
        <p:nvSpPr>
          <p:cNvPr id="115" name="Google Shape;115;p16"/>
          <p:cNvSpPr/>
          <p:nvPr/>
        </p:nvSpPr>
        <p:spPr>
          <a:xfrm>
            <a:off x="3285175" y="2507588"/>
            <a:ext cx="214575" cy="216950"/>
          </a:xfrm>
          <a:prstGeom prst="flowChartProcess">
            <a:avLst/>
          </a:prstGeom>
          <a:solidFill>
            <a:schemeClr val="lt1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1000">
                <a:latin typeface="Lobster"/>
                <a:ea typeface="Lobster"/>
                <a:cs typeface="Lobster"/>
                <a:sym typeface="Lobster"/>
              </a:rPr>
              <a:t>3</a:t>
            </a:r>
            <a:endParaRPr sz="10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8725" y="1449663"/>
            <a:ext cx="926975" cy="9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9600" y="1475250"/>
            <a:ext cx="926975" cy="9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52550" y="1475250"/>
            <a:ext cx="926975" cy="9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8950" y="1449662"/>
            <a:ext cx="926975" cy="92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/>
          <p:nvPr/>
        </p:nvSpPr>
        <p:spPr>
          <a:xfrm>
            <a:off x="379075" y="921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1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808625" y="788275"/>
            <a:ext cx="2117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“Core” бібліотеки та фреймворки 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3422988" y="921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2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3852538" y="788275"/>
            <a:ext cx="2117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UI бібліотеки та фреймворки 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52550" y="2571750"/>
            <a:ext cx="2054026" cy="41385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/>
          <p:nvPr/>
        </p:nvSpPr>
        <p:spPr>
          <a:xfrm>
            <a:off x="6360375" y="921675"/>
            <a:ext cx="341825" cy="307775"/>
          </a:xfrm>
          <a:prstGeom prst="flowChartProcess">
            <a:avLst/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Lobster"/>
                <a:ea typeface="Lobster"/>
                <a:cs typeface="Lobster"/>
                <a:sym typeface="Lobster"/>
              </a:rPr>
              <a:t>3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6789925" y="788275"/>
            <a:ext cx="2221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Бібліотеки для працювання з даними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89913" y="1558525"/>
            <a:ext cx="1123194" cy="6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89925" y="2330656"/>
            <a:ext cx="1790700" cy="2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789925" y="2737876"/>
            <a:ext cx="831300" cy="8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/>
        </p:nvSpPr>
        <p:spPr>
          <a:xfrm>
            <a:off x="7678650" y="2829325"/>
            <a:ext cx="1049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TanStack Query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7" name="Google Shape;137;p17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Вибір технологій розробки </a:t>
            </a:r>
            <a:endParaRPr sz="2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7000" y="865249"/>
            <a:ext cx="2378122" cy="396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384"/>
              <a:buNone/>
            </a:pPr>
            <a:r>
              <a:rPr lang="uk" sz="2600"/>
              <a:t>Архітектура створенного програмного забезпечення</a:t>
            </a:r>
            <a:endParaRPr sz="2600"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5900" y="865250"/>
            <a:ext cx="4098734" cy="396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9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5384"/>
              <a:buNone/>
            </a:pPr>
            <a:r>
              <a:rPr lang="uk" sz="2600"/>
              <a:t>Архітектура </a:t>
            </a:r>
            <a:r>
              <a:rPr lang="uk" sz="2600"/>
              <a:t>створеного</a:t>
            </a:r>
            <a:r>
              <a:rPr lang="uk" sz="2600"/>
              <a:t> програмного забезпечення</a:t>
            </a:r>
            <a:endParaRPr sz="2600"/>
          </a:p>
        </p:txBody>
      </p:sp>
      <p:pic>
        <p:nvPicPr>
          <p:cNvPr id="154" name="Google Shape;15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0124" y="748676"/>
            <a:ext cx="4838125" cy="356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/>
        </p:nvSpPr>
        <p:spPr>
          <a:xfrm>
            <a:off x="4780575" y="4359500"/>
            <a:ext cx="31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Діаграма прецедентів системи</a:t>
            </a:r>
            <a:endParaRPr b="1">
              <a:solidFill>
                <a:srgbClr val="6AA84F"/>
              </a:solidFill>
            </a:endParaRPr>
          </a:p>
        </p:txBody>
      </p:sp>
      <p:pic>
        <p:nvPicPr>
          <p:cNvPr id="156" name="Google Shape;15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925" y="748675"/>
            <a:ext cx="3399599" cy="26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/>
        </p:nvSpPr>
        <p:spPr>
          <a:xfrm>
            <a:off x="450725" y="3519900"/>
            <a:ext cx="30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Діаграма компонентів веб-застосунку</a:t>
            </a:r>
            <a:r>
              <a:rPr lang="uk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0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Управління проектом в </a:t>
            </a:r>
            <a:r>
              <a:rPr b="1" lang="uk" sz="26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Linear</a:t>
            </a:r>
            <a:endParaRPr b="1" sz="26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706100"/>
            <a:ext cx="7567023" cy="34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772351"/>
            <a:ext cx="2704450" cy="22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 txBox="1"/>
          <p:nvPr>
            <p:ph type="title"/>
          </p:nvPr>
        </p:nvSpPr>
        <p:spPr>
          <a:xfrm>
            <a:off x="268925" y="124400"/>
            <a:ext cx="8520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80"/>
              <a:buNone/>
            </a:pPr>
            <a:r>
              <a:rPr lang="uk" sz="2600"/>
              <a:t>Реалізація проекта</a:t>
            </a:r>
            <a:endParaRPr sz="2600"/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2425" y="772350"/>
            <a:ext cx="5865823" cy="2702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